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2" r:id="rId18"/>
    <p:sldId id="277" r:id="rId19"/>
    <p:sldId id="275" r:id="rId20"/>
    <p:sldId id="276" r:id="rId21"/>
    <p:sldId id="278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8E82E-89E4-4801-9DB1-150A93AC64A9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63AC5-B04A-4F3E-B499-F177C4FE6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33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3AC5-B04A-4F3E-B499-F177C4FE6CB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azvivash-ka.ru/7-mifov-ob-emotsionalnom-intellekt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azvivash-ka.ru/kak-raznoobrazit-zanyatiya-tvorchestvom-esli-ne-hvataet-fantazi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428737"/>
            <a:ext cx="7200800" cy="21717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Предупреждение и преодоление нарушений в эмоциональном развитии детей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ребенка в 6-7  лет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402790" cy="612068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способны давать определения некоторым моральным понятиям («Добрый человек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который, всем помогает, защищает слабых») и достаточно тонко 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совершать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позитивный нравственный выбор не только в воображаемом плане, но и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реальных ситуациях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могут самостоятельно, без внешнего принуждения, отказаться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чего-то приятного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пользу близкого человека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социально-нравственные чувства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достаточно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таким изменениям в эмоциональной сфере поведение дошкольника становится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 ситуативным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чаще выстраивается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учётом интересов и потребностей других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более инициативным и свободным в общении со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взрослым. 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User\Desktop\КАРТИНКИ\images (1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1527051" cy="22947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9397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Задачей родителей и педагогов на протяжении всего дошкольного периода является: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143932" cy="5016628"/>
          </a:xfrm>
        </p:spPr>
        <p:txBody>
          <a:bodyPr>
            <a:normAutofit lnSpcReduction="10000"/>
          </a:bodyPr>
          <a:lstStyle/>
          <a:p>
            <a:pPr lvl="0" algn="just"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ребенка идентифицировать свои эмоции;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контролировать их и выражать социально приемлемыми способами;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показать не агрессивные способы разрешения конфликтных ситуаций;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ребенку устанавливать и поддерживать дружеские отношения;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Все эти навыки не приходят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одномоментно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 полной мере, ребенок ими овладеет только в школьном возрасте.      Но целенаправленное их развитие и помощь со стороны родителей и педагогов помогут ребенку развить свой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7 мифов об эмоциональном интеллекте"/>
              </a:rPr>
              <a:t>эмоциональный интеллект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быть успешным в разных сферах жизни.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29642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психопрофилактики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психокоррекции эмоциональных нарушений у детей дошкольного возраста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58204" cy="4830902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Эффективные техники речевого общения с ребенком: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техника   «Я - сообщение»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техника «Активное слушание».</a:t>
            </a: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Игры на развитие коммуникативных качеств у детей.</a:t>
            </a:r>
          </a:p>
          <a:p>
            <a:pPr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«Я - сообщение»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29684" cy="5616720"/>
          </a:xfrm>
        </p:spPr>
        <p:txBody>
          <a:bodyPr>
            <a:normAutofit fontScale="850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Мы испытываем в жизни разные чувства. Если они отрицательные, не следует их держать в себе: молча переносить обиду, подавляя гнев, сохранять спокойный вид при сильном волнении.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нас переполняют эмоции, когда поведение ребенка мы считаем неприемлемым?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прост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 сказать ребенку о своих чувствах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 сказать так, чтобы это не было разрушительно ни для него, ни для вас.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Когда вы говорите о своих чувствах к ребенку, делайте это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первого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Сообщите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себе, о своих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переживаниях, а не о ребенке и его поведении. </a:t>
            </a:r>
          </a:p>
          <a:p>
            <a:pPr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Такие высказывания, в которых есть личное местоимения «я», «мне», «меня», называются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Я-сообщение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Оно передает отношение человека к происходящему, искреннее выражение его чувств в необидной для собеседника форме:</a:t>
            </a:r>
          </a:p>
          <a:p>
            <a:pPr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«Мне не нравится, я бы хотела и т. п.»;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 • «Я сержусь»;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 • «Я огорчена»</a:t>
            </a:r>
          </a:p>
          <a:p>
            <a:pPr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286808" cy="568815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: ребенок шалил за столом и, не смотря на предупреждение, 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 пролил  молоко. 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Ваше чувство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расстроились, рассердились.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Варианты: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 Я же предупреждала тебя, что прольешь молоко!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-  Меня сердит, когда </a:t>
            </a:r>
            <a:r>
              <a:rPr lang="ru-RU" sz="7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не слушают, что им говорят!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-  Мне не приятно, когда ты меня не слушаешь!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 вас важный разговор с другим человеком, ребенок то и дело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прерывает вас.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 чувство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сердитесь, раздражаетесь.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Варианты: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- Мне трудно беседовать, когда меня прерывают!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- Не мешай разговаривать!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- Ты не можешь заняться чем-нибудь другим, пока я разговариваю?!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 в который раз зовете дочь садиться за стол. Она отвечает: «Сейчас»,- 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продолжает заниматься своими делами.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 чувство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 начали сердиться.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Варианты: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Да сколько же раз тебе надо говорить?!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- Я начинаю сердиться. Когда приходится повторять одно и то же.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     - Меня сердит, когда ты не слушаешься!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Примеры «Я – сообщений»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 против одного…</a:t>
            </a:r>
            <a:b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или что нам мешает слушать ребенка</a:t>
            </a:r>
            <a:endParaRPr lang="ru-RU" sz="2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1122" cy="5143536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Приказы, команды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«Сейчас же перестань!»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Предупреждения, </a:t>
            </a:r>
            <a:r>
              <a:rPr lang="ru-RU" sz="1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предостережения,угрозы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«Еще раз такое повторится, и я…!»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Мораль, </a:t>
            </a:r>
            <a:r>
              <a:rPr lang="ru-RU" sz="1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нарвоучения</a:t>
            </a: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проповеди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«Ты должен уважат взрослых!»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Советы, готовые решения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«Я бы на твоем месте дал сдачи!»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Доказательства, нотации, «лекции»: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«Сколько раз тебе говорила….!»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Крики, выговоры, обвинения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«Все из-за тебя!», «Вечно ты!»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Похвала-поощрение: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«Молодец, ну ты просто гений!»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Обзывание. Высмеивание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«Плакса-вакса», «Какой же ты лентяй!»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Догадки, интерпретации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«Я знаю, это все из-за того, что ты….»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Выспрашивание, расследование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«Что же все-таки случилось?»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Сочувствие на словах, уговоры, увещания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«Успокойся, не обращай внимание!»</a:t>
            </a:r>
          </a:p>
          <a:p>
            <a:pPr marL="342900" indent="-342900" algn="just">
              <a:buAutoNum type="arabicPeriod"/>
            </a:pPr>
            <a:r>
              <a:rPr lang="ru-RU" sz="1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Отшучивание</a:t>
            </a: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, уход от разговора: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«Отстань, вечно ты со своими жалобами!»</a:t>
            </a:r>
          </a:p>
          <a:p>
            <a:pPr marL="342900" indent="-342900">
              <a:buAutoNum type="arabicPeriod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01122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«Активное слушание»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86808" cy="5500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 слушать ребенка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значит «возвращать» ему в беседе то, что он вам поведал, при этом обозначив его чувство.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беседы по способу активного слушания: 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вы хотите послушать ребенка, обязательно повернитесь к нему лицом. Очень важно, что бы его и ваши глаза находились на одном уровне.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Ваше положение по отношению к ребенку и ваша поза – первые и самые сильные сигналы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том, насколько вы готовы его слушать и услышать. Будьте очень внимательны к этим сигналам, которые хорошо «читает» ребенок любого возраста, даже не отдавая себе в этом отчета.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вы беседуете с расстроенным или огорченным ребенком, не следует задавать ему вопросы. Желательно, что бы ваши ответы звучали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утвердительной форме.</a:t>
            </a:r>
          </a:p>
          <a:p>
            <a:pPr lvl="0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«Активного слушания»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35824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Папа, я хочу шоколадку,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купи-и-и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По-моему, мама тебе уже вчера покупала.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Одну, и то маленькую.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А ты хочешь много.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Дочь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:Да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много-много.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10 штук, а лучше 50!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(подхватывает игру): Нет сто, тысячу!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Мы покупаем 1000 шоколадок, нагружаем Павлику в коляску и везем домой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(смеется): Все удивляются: «Откуда у вас столько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шоколадок,мы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всех угостим.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дети и родители мечтают вместе, ребенок знает, что взрослый слышит и разделяет его чувства.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развитие коммуникативных качеств у детей.</a:t>
            </a:r>
            <a:b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561662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умение находить общий язык со сверстниками;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азвивать добрые, теплые отношения между детьми;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-создать атмосферу доброжелательности в группе;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чувство сплоченности в группе;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внимательность наблюдательность;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способности понимать эмоциональное состояние другого человека.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«РАЗДУВАЙСЯ ПУЗЫРЬ» 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Р.Калинина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«ВСТАТЬ ПО ПАЛЬЦАМ»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«СОРОКОНОЖКА»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«ПАРОВОЗИК»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«ТОК»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«СЛЕПОЙ И ПОВОДЫРЬ»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03853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864096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40768"/>
            <a:ext cx="8286808" cy="530294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Это- курс специальных занятий (этюдов, игр, упражнений),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направленных на развитие и коррекцию различных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сторон психики ребенка (как его познавательной, так и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эмоционально-личностной сферы).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показана детям с 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чрезмерной утомляемостью;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истощаемостью;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непоседливостью;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вспыльчивым;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замкнутым;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неврозами;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нарушениями характера;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легкими задержками психического развития.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43932" cy="21431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043890" cy="533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профессионально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важные качества у педагогов: педагогическую рефлексию,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позитивные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установки по отношению к детям.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-сформировать мотивацию для анализа собственных педагогических взглядов и установок;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-развить коммуникативные средства общения с детьми, родителями, коллегами по работе.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комплекса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психогимнастики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429684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фаза. Мимические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пантомические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этюды.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фаза. Этюды и игры на выражение отдельных качеств.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фаза. Этюды и игры, имеющие психотерапевтическую направленность на определенного ребенка или группу в целом.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фаза.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Психомышечная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тренировка.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курса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психогимнатики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детей выразительным движениям.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Тренаж узнавания эмоций.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детей моральных представлений.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Коррекция поведения с помощью ролевых игр.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Снятие эмоционального напряжения.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аутореелаксации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 rot="1056145">
            <a:off x="6493355" y="387035"/>
            <a:ext cx="2407528" cy="1368152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Сказко</a:t>
            </a:r>
            <a:r>
              <a:rPr lang="ru-RU" b="1" dirty="0" smtClean="0"/>
              <a:t>-терапия</a:t>
            </a:r>
            <a:endParaRPr lang="ru-RU" b="1" dirty="0"/>
          </a:p>
        </p:txBody>
      </p:sp>
      <p:sp>
        <p:nvSpPr>
          <p:cNvPr id="3" name="Выноска-облако 2"/>
          <p:cNvSpPr/>
          <p:nvPr/>
        </p:nvSpPr>
        <p:spPr>
          <a:xfrm rot="472268">
            <a:off x="6366404" y="3239018"/>
            <a:ext cx="2509345" cy="1368152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Фототерапия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294063" y="296652"/>
            <a:ext cx="2718097" cy="1512168"/>
          </a:xfrm>
          <a:prstGeom prst="cloud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ИЗО-терапия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 rot="20848165">
            <a:off x="121092" y="655879"/>
            <a:ext cx="2812821" cy="1296144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ПЕСОЧНАЯ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 rot="20998328">
            <a:off x="-17472" y="3146777"/>
            <a:ext cx="2520280" cy="129614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Игровая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 rot="20821683">
            <a:off x="1562834" y="5242153"/>
            <a:ext cx="2634529" cy="1224136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анцевальная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 rot="545262">
            <a:off x="4860032" y="5220890"/>
            <a:ext cx="3024336" cy="1224136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Музыкальная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2712902" y="2492896"/>
            <a:ext cx="3341957" cy="179439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ВИДЫ</a:t>
            </a:r>
          </a:p>
          <a:p>
            <a:pPr algn="ctr"/>
            <a:r>
              <a:rPr lang="ru-RU" sz="1600" b="1" dirty="0" smtClean="0"/>
              <a:t>АРТ-ТЕРАПИИ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6012160" y="1628800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267744" y="1287839"/>
            <a:ext cx="1368152" cy="1349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653111" y="162880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>
            <a:off x="6052074" y="3390092"/>
            <a:ext cx="572154" cy="110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267744" y="3212976"/>
            <a:ext cx="44515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3"/>
          </p:cNvCxnSpPr>
          <p:nvPr/>
        </p:nvCxnSpPr>
        <p:spPr>
          <a:xfrm flipH="1">
            <a:off x="2758417" y="4149080"/>
            <a:ext cx="877480" cy="1176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32040" y="4149080"/>
            <a:ext cx="792088" cy="1139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04346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конечная звезда 1"/>
          <p:cNvSpPr/>
          <p:nvPr/>
        </p:nvSpPr>
        <p:spPr>
          <a:xfrm>
            <a:off x="1928794" y="571480"/>
            <a:ext cx="4929222" cy="4572032"/>
          </a:xfrm>
          <a:prstGeom prst="star10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«Эмоции в жизни детей»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G:\КАРТИНКИ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496271">
            <a:off x="5133452" y="1213264"/>
            <a:ext cx="3113213" cy="2071702"/>
          </a:xfrm>
          <a:prstGeom prst="rect">
            <a:avLst/>
          </a:prstGeom>
          <a:noFill/>
        </p:spPr>
      </p:pic>
      <p:pic>
        <p:nvPicPr>
          <p:cNvPr id="1027" name="Picture 3" descr="G:\КАРТИН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46370">
            <a:off x="446846" y="1165442"/>
            <a:ext cx="3000748" cy="1996861"/>
          </a:xfrm>
          <a:prstGeom prst="rect">
            <a:avLst/>
          </a:prstGeom>
          <a:noFill/>
        </p:spPr>
      </p:pic>
      <p:pic>
        <p:nvPicPr>
          <p:cNvPr id="1028" name="Picture 4" descr="G:\КАРТИНКИ\100758538_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86190"/>
            <a:ext cx="3333752" cy="22242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часто встречающиеся эмоциональные нарушения: 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2928958" cy="535785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агрессивность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тревожность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чрезмерная робость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застенчивость</a:t>
            </a:r>
            <a:endParaRPr lang="ru-RU" sz="2800" dirty="0"/>
          </a:p>
        </p:txBody>
      </p:sp>
      <p:pic>
        <p:nvPicPr>
          <p:cNvPr id="7" name="Picture 2" descr="G:\КАРТИНКИ\images (12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214422"/>
            <a:ext cx="1571636" cy="2652704"/>
          </a:xfrm>
          <a:prstGeom prst="rect">
            <a:avLst/>
          </a:prstGeom>
          <a:noFill/>
        </p:spPr>
      </p:pic>
      <p:pic>
        <p:nvPicPr>
          <p:cNvPr id="3075" name="Picture 3" descr="G:\КАРТИНКИ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071546"/>
            <a:ext cx="2262594" cy="1500198"/>
          </a:xfrm>
          <a:prstGeom prst="rect">
            <a:avLst/>
          </a:prstGeom>
          <a:noFill/>
        </p:spPr>
      </p:pic>
      <p:pic>
        <p:nvPicPr>
          <p:cNvPr id="3076" name="Picture 4" descr="G:\КАРТИНКИ\images (2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928934"/>
            <a:ext cx="2286016" cy="1488377"/>
          </a:xfrm>
          <a:prstGeom prst="rect">
            <a:avLst/>
          </a:prstGeom>
          <a:noFill/>
        </p:spPr>
      </p:pic>
      <p:pic>
        <p:nvPicPr>
          <p:cNvPr id="3077" name="Picture 5" descr="G:\КАРТИНКИ\images (1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786322"/>
            <a:ext cx="2357454" cy="1603415"/>
          </a:xfrm>
          <a:prstGeom prst="rect">
            <a:avLst/>
          </a:prstGeom>
          <a:noFill/>
        </p:spPr>
      </p:pic>
      <p:pic>
        <p:nvPicPr>
          <p:cNvPr id="3078" name="Picture 6" descr="G:\КАРТИНКИ\images (1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071942"/>
            <a:ext cx="1560708" cy="23240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15328" cy="766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ребенка в 1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20688"/>
            <a:ext cx="8115328" cy="59961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Проявляет эмоции посредством смеха, крика, плача и даже укусов.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Испытывает широкий спектр эмоций: любовь, радость, гнев, страх, печаль, разочарование и др.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возрасте ребенок действует импульсивно.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сильно привязан к значимым взрослым и получает удовольствие, находясь рядом с ними.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аблюдает за эмоциональной реакцией других людей и делает выводы на основе мимики взрослых</a:t>
            </a:r>
          </a:p>
          <a:p>
            <a:pPr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КАРТИНКИ\images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35">
            <a:off x="5652119" y="3789040"/>
            <a:ext cx="2095639" cy="24482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КАРТИНКИ\images (8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5345">
            <a:off x="1004798" y="3718034"/>
            <a:ext cx="2929705" cy="2194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4389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ребенка в 2 года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8280920" cy="6023022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Двухлетки начинают интересоваться обществом других детей.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 нравится играть рядом, но в совместную игру они не вступают, поскольку еще недостаточно зрелы для коллективных игр.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конфликтах, взрослые должны вмешаться, чтобы предотвратить агрессию и научить малыша соответствующему поведению. 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Управлять эмоциями крохе по-прежнему трудно. 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Любимые игрушки могут помочь двухлеткам справиться с новыми ситуациями или сильными эмоциями.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Расширяются доверительные отношения с другими взрослыми и детьми, с которыми малыш часто играет.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Увеличивается понимание языка эмоций.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Ребенку проще справиться с эмоциями, когда они названы, и взрослый признает эмоциональную реакцию ребенка.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Сильное разочарование все также может спровоцировать истерику.</a:t>
            </a:r>
          </a:p>
          <a:p>
            <a:endParaRPr lang="ru-RU" dirty="0"/>
          </a:p>
        </p:txBody>
      </p:sp>
      <p:pic>
        <p:nvPicPr>
          <p:cNvPr id="2050" name="Picture 2" descr="C:\Users\User\Desktop\КАРТИНКИ\images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150">
            <a:off x="5363363" y="4605377"/>
            <a:ext cx="1917576" cy="1917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АРТИНКИ\202075_4583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6035">
            <a:off x="1043608" y="4641041"/>
            <a:ext cx="2760539" cy="1846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ребенка в 3 года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48680"/>
            <a:ext cx="8429684" cy="5952154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 три года начинает развиваться чувство индивидуальности и личных предпочтений.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Трехлеткам все также нужны взрослые, чтобы чувствовать себя в безопасности, когда они играют или исследуют мир вокруг.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С этого возраста дети начинают строить дружеские отношения между собой. Им интересны совместные и ролевые игры.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Продолжают учиться простым альтернативным, не агрессивным способам разрешения конфликтов, способны согласиться на компромисс в спорной ситуации.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В трехлетнем возрасте дети уже способны сопереживать другим и проявляют участие. 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В три года ребенок все лучше справляется со своими эмоциями, но рассчитывать, что он будет реагировать, как взрослый, не стоит. Это период становления личности и отделения себя от взрослых. Пройдя его, ребенок станет более самостоятельным, у него сформируется самооценка, и малыш будет готов к новым этапам развития.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КАРТИНКИ\1424796699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3095">
            <a:off x="5665511" y="4131395"/>
            <a:ext cx="2425451" cy="17085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КАРТИНКИ\images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7604">
            <a:off x="1331640" y="424343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ребенка в 4 года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00108"/>
            <a:ext cx="8352928" cy="566925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четыре года ребенок в состоянии спокойно переносить длительное отсутствие взрослого. Малыш все лучше самостоятельно справляется со стрессом с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 tooltip="Как разнообразить занятия творчеством, если не хватает фантазии"/>
              </a:rPr>
              <a:t>помощью творчества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или проговаривания проблемы.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чаще выражает собственную точку зрения и свои предпочтения в отношении какой-то ситуации. Ребенок начинает сравнивать себя с другими.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 остается главным инструментом, с помощью которого малыш моделирует различные ситуации и пробует различные варианты решения проблемы.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Четырехлетки все больше интересуются развитием дружеских отношений со сверстниками, пытаются им угодить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спорных ситуациях предлагает варианты решения проблемы, при этом все еще ожидает помощи взрослых.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КАРТИНКИ\images (1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7974">
            <a:off x="827175" y="4715541"/>
            <a:ext cx="2817165" cy="1762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КАРТИНКИ\images (29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916">
            <a:off x="5124719" y="4777452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ребенка в 5 лет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42918"/>
            <a:ext cx="8463884" cy="602644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пять лет ребенок может управлять чувствами и ситуацией с большей независимостью.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 использует все более сложные речевые обороты, для того чтобы назвать свои чувства и их причину.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все больше осознает свои умения и поднимает самооценку, хвастаясь новыми навыками.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Малыш использует свои физические, творческие и познавательные ресурсы в кризисной ситуации. Способен самостоятельно успокоиться и контролировать выражение своих эмоций.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Любит общаться с другими детьми и взрослыми. Играет в более сложные и длительные коллективные игры, в том числе разыгрывает спектакли.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Продолжает устанавливать и поддерживать дружеские отношения со сверстниками, ищет подтверждения дружбы, спрашивает «Мы же с тобой друзья?». </a:t>
            </a:r>
            <a:endParaRPr lang="ru-RU" sz="1800" dirty="0"/>
          </a:p>
        </p:txBody>
      </p:sp>
      <p:pic>
        <p:nvPicPr>
          <p:cNvPr id="5122" name="Picture 2" descr="C:\Users\User\Desktop\КАРТИНКИ\images (1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831" y="4761030"/>
            <a:ext cx="1392560" cy="20737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КАРТИНКИ\images (19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85184"/>
            <a:ext cx="3312123" cy="15996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765</TotalTime>
  <Words>1574</Words>
  <Application>Microsoft Office PowerPoint</Application>
  <PresentationFormat>Экран (4:3)</PresentationFormat>
  <Paragraphs>203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Предупреждение и преодоление нарушений в эмоциональном развитии детей </vt:lpstr>
      <vt:lpstr>. </vt:lpstr>
      <vt:lpstr>«Эмоции в жизни детей»</vt:lpstr>
      <vt:lpstr>Наиболее часто встречающиеся эмоциональные нарушения: </vt:lpstr>
      <vt:lpstr>               Эмоциональное развитие ребенка в 1 год </vt:lpstr>
      <vt:lpstr>Эмоциональное развитие ребенка в 2 года </vt:lpstr>
      <vt:lpstr>Эмоциональное развитие ребенка в 3 года </vt:lpstr>
      <vt:lpstr>    Эмоциональное развитие ребенка в 4 года </vt:lpstr>
      <vt:lpstr>Эмоциональное развитие ребенка в 5 лет </vt:lpstr>
      <vt:lpstr>Эмоциональное развитие ребенка в 6-7  лет </vt:lpstr>
      <vt:lpstr>Задачей родителей и педагогов на протяжении всего дошкольного периода является:</vt:lpstr>
      <vt:lpstr>Методы психопрофилактики и психокоррекции эмоциональных нарушений у детей дошкольного возраста</vt:lpstr>
      <vt:lpstr>Техника «Я - сообщение» </vt:lpstr>
      <vt:lpstr>            </vt:lpstr>
      <vt:lpstr>12 против одного… или что нам мешает слушать ребенка</vt:lpstr>
      <vt:lpstr>Техника «Активное слушание» </vt:lpstr>
      <vt:lpstr>Пример «Активного слушания»</vt:lpstr>
      <vt:lpstr>Игры на развитие коммуникативных качеств у детей. </vt:lpstr>
      <vt:lpstr>Психогимнастика</vt:lpstr>
      <vt:lpstr>Структура комплекса психогимнастики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и преодоление нарушений в эмоциональном развитии детей </dc:title>
  <cp:lastModifiedBy>WIN7XP</cp:lastModifiedBy>
  <cp:revision>74</cp:revision>
  <dcterms:modified xsi:type="dcterms:W3CDTF">2019-12-25T08:53:49Z</dcterms:modified>
</cp:coreProperties>
</file>