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70" d="100"/>
          <a:sy n="70" d="100"/>
        </p:scale>
        <p:origin x="-8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592287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ПСИХОЛОГИЧЕСКАЯ </a:t>
            </a:r>
            <a:br>
              <a:rPr lang="ru-RU" b="1" i="1" dirty="0" smtClean="0"/>
            </a:br>
            <a:r>
              <a:rPr lang="ru-RU" b="1" i="1" dirty="0" smtClean="0"/>
              <a:t>ГОТОВНОСТЬ ДЕТЕЙ </a:t>
            </a:r>
            <a:br>
              <a:rPr lang="ru-RU" b="1" i="1" dirty="0" smtClean="0"/>
            </a:br>
            <a:r>
              <a:rPr lang="ru-RU" b="1" i="1" dirty="0" smtClean="0"/>
              <a:t>К  ШКОЛЬНОМУ  ОБУЧЕНИЮ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717032"/>
            <a:ext cx="7772400" cy="23362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36912"/>
            <a:ext cx="4176464" cy="36275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779181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/>
              <a:t> </a:t>
            </a:r>
            <a:r>
              <a:rPr lang="ru-RU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 рассказывать детям о </a:t>
            </a:r>
            <a:r>
              <a:rPr lang="ru-RU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том</a:t>
            </a:r>
            <a:r>
              <a:rPr lang="ru-RU" sz="2400" b="1" i="1" dirty="0">
                <a:solidFill>
                  <a:schemeClr val="accent2"/>
                </a:solidFill>
              </a:rPr>
              <a:t>:</a:t>
            </a:r>
            <a:endParaRPr lang="ru-RU" sz="2400" b="1" i="1" dirty="0" smtClean="0">
              <a:solidFill>
                <a:schemeClr val="accent2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 </a:t>
            </a:r>
          </a:p>
          <a:p>
            <a:r>
              <a:rPr lang="ru-RU" sz="2000" b="1" i="1" dirty="0">
                <a:solidFill>
                  <a:srgbClr val="7030A0"/>
                </a:solidFill>
              </a:rPr>
              <a:t>Ч</a:t>
            </a:r>
            <a:r>
              <a:rPr lang="ru-RU" sz="2000" b="1" i="1" dirty="0" smtClean="0">
                <a:solidFill>
                  <a:srgbClr val="7030A0"/>
                </a:solidFill>
              </a:rPr>
              <a:t>то </a:t>
            </a:r>
            <a:r>
              <a:rPr lang="ru-RU" sz="2000" b="1" i="1" dirty="0">
                <a:solidFill>
                  <a:srgbClr val="7030A0"/>
                </a:solidFill>
              </a:rPr>
              <a:t>именно значит быть </a:t>
            </a:r>
            <a:r>
              <a:rPr lang="ru-RU" sz="2000" b="1" i="1" dirty="0" smtClean="0">
                <a:solidFill>
                  <a:srgbClr val="7030A0"/>
                </a:solidFill>
              </a:rPr>
              <a:t>школьником</a:t>
            </a:r>
            <a:r>
              <a:rPr lang="ru-RU" sz="2000" b="1" i="1" dirty="0">
                <a:solidFill>
                  <a:srgbClr val="7030A0"/>
                </a:solidFill>
              </a:rPr>
              <a:t>;</a:t>
            </a:r>
            <a:endParaRPr lang="ru-RU" sz="2000" b="1" i="1" dirty="0" smtClean="0">
              <a:solidFill>
                <a:srgbClr val="7030A0"/>
              </a:solidFill>
            </a:endParaRPr>
          </a:p>
          <a:p>
            <a:endParaRPr lang="ru-RU" sz="2000" b="1" i="1" dirty="0" smtClean="0">
              <a:solidFill>
                <a:srgbClr val="7030A0"/>
              </a:solidFill>
            </a:endParaRPr>
          </a:p>
          <a:p>
            <a:endParaRPr lang="ru-RU" sz="2000" b="1" i="1" dirty="0" smtClean="0">
              <a:solidFill>
                <a:srgbClr val="7030A0"/>
              </a:solidFill>
            </a:endParaRP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Почему </a:t>
            </a:r>
            <a:r>
              <a:rPr lang="ru-RU" sz="2000" b="1" i="1" dirty="0">
                <a:solidFill>
                  <a:srgbClr val="7030A0"/>
                </a:solidFill>
              </a:rPr>
              <a:t>он становится более взрослым, поступив в </a:t>
            </a:r>
            <a:r>
              <a:rPr lang="ru-RU" sz="2000" b="1" i="1" dirty="0" smtClean="0">
                <a:solidFill>
                  <a:srgbClr val="7030A0"/>
                </a:solidFill>
              </a:rPr>
              <a:t>школу</a:t>
            </a:r>
            <a:r>
              <a:rPr lang="ru-RU" sz="2000" b="1" i="1" dirty="0">
                <a:solidFill>
                  <a:srgbClr val="7030A0"/>
                </a:solidFill>
              </a:rPr>
              <a:t>;</a:t>
            </a:r>
            <a:endParaRPr lang="ru-RU" sz="2000" b="1" i="1" dirty="0" smtClean="0">
              <a:solidFill>
                <a:srgbClr val="7030A0"/>
              </a:solidFill>
            </a:endParaRPr>
          </a:p>
          <a:p>
            <a:endParaRPr lang="ru-RU" sz="2000" b="1" i="1" dirty="0" smtClean="0">
              <a:solidFill>
                <a:srgbClr val="7030A0"/>
              </a:solidFill>
            </a:endParaRPr>
          </a:p>
          <a:p>
            <a:endParaRPr lang="ru-RU" sz="2000" b="1" i="1" dirty="0" smtClean="0">
              <a:solidFill>
                <a:srgbClr val="7030A0"/>
              </a:solidFill>
            </a:endParaRP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Какие </a:t>
            </a:r>
            <a:r>
              <a:rPr lang="ru-RU" sz="2000" b="1" i="1" dirty="0">
                <a:solidFill>
                  <a:srgbClr val="7030A0"/>
                </a:solidFill>
              </a:rPr>
              <a:t>обязанности он будет там </a:t>
            </a:r>
            <a:r>
              <a:rPr lang="ru-RU" sz="2000" b="1" i="1" dirty="0" smtClean="0">
                <a:solidFill>
                  <a:srgbClr val="7030A0"/>
                </a:solidFill>
              </a:rPr>
              <a:t>выполнять;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</a:p>
          <a:p>
            <a:endParaRPr lang="ru-RU" sz="2000" b="1" i="1" dirty="0" smtClean="0">
              <a:solidFill>
                <a:srgbClr val="7030A0"/>
              </a:solidFill>
            </a:endParaRP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На </a:t>
            </a:r>
            <a:r>
              <a:rPr lang="ru-RU" sz="2000" b="1" i="1" dirty="0">
                <a:solidFill>
                  <a:srgbClr val="7030A0"/>
                </a:solidFill>
              </a:rPr>
              <a:t>доступ­ных примерах можно показать важность уроков, оценок, школь­ного распорядка</a:t>
            </a:r>
            <a:r>
              <a:rPr lang="ru-RU" sz="2000" b="1" i="1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sz="2000" b="1" i="1" dirty="0">
                <a:solidFill>
                  <a:srgbClr val="7030A0"/>
                </a:solidFill>
              </a:rPr>
              <a:t/>
            </a:r>
            <a:br>
              <a:rPr lang="ru-RU" sz="2000" b="1" i="1" dirty="0">
                <a:solidFill>
                  <a:srgbClr val="7030A0"/>
                </a:solidFill>
              </a:rPr>
            </a:br>
            <a:endParaRPr lang="ru-RU" sz="20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45473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Любите детей! </a:t>
            </a:r>
          </a:p>
          <a:p>
            <a:pPr algn="ctr"/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Помогайте им быть счастливыми!</a:t>
            </a:r>
          </a:p>
          <a:p>
            <a:pPr algn="ctr"/>
            <a:endParaRPr lang="ru-RU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556792"/>
            <a:ext cx="5904656" cy="43924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708429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Презентацию подготовил</a:t>
            </a:r>
          </a:p>
          <a:p>
            <a:pPr marL="0" indent="0" algn="ctr">
              <a:buNone/>
            </a:pPr>
            <a:r>
              <a:rPr lang="ru-RU" dirty="0" smtClean="0"/>
              <a:t> педагог-психолог МБДОУ ДС КВ №3</a:t>
            </a:r>
          </a:p>
          <a:p>
            <a:pPr marL="0" indent="0" algn="ctr">
              <a:buNone/>
            </a:pPr>
            <a:r>
              <a:rPr lang="ru-RU" dirty="0" err="1" smtClean="0"/>
              <a:t>Кадечкина</a:t>
            </a:r>
            <a:r>
              <a:rPr lang="ru-RU" dirty="0" smtClean="0"/>
              <a:t> Оксана Викторовна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Темрюк</a:t>
            </a:r>
          </a:p>
          <a:p>
            <a:pPr marL="0" indent="0" algn="ctr">
              <a:buNone/>
            </a:pPr>
            <a:r>
              <a:rPr lang="ru-RU" dirty="0" smtClean="0"/>
              <a:t>2018 г.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6678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9499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/>
              <a:t> </a:t>
            </a:r>
            <a:r>
              <a:rPr lang="ru-RU" sz="7200" b="1" i="1" dirty="0">
                <a:solidFill>
                  <a:schemeClr val="accent2"/>
                </a:solidFill>
              </a:rPr>
              <a:t>Психологическая готовность ребёнка к обучению в школе является важнейшим итогом воспитания и обучения дошко­льника в семье и детском саду. </a:t>
            </a:r>
            <a:endParaRPr lang="ru-RU" sz="7200" b="1" i="1" dirty="0" smtClean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7200" b="1" i="1" dirty="0" smtClean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7200" b="1" i="1" dirty="0" smtClean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200" b="1" i="1" dirty="0" smtClean="0">
                <a:solidFill>
                  <a:schemeClr val="accent2"/>
                </a:solidFill>
              </a:rPr>
              <a:t>Её </a:t>
            </a:r>
            <a:r>
              <a:rPr lang="ru-RU" sz="7200" b="1" i="1" dirty="0">
                <a:solidFill>
                  <a:schemeClr val="accent2"/>
                </a:solidFill>
              </a:rPr>
              <a:t>содержание определяется системой требований, которые школа предъявляет к ребёнку. </a:t>
            </a:r>
            <a:endParaRPr lang="ru-RU" sz="7200" b="1" i="1" dirty="0" smtClean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7200" b="1" i="1" dirty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7200" b="1" i="1" dirty="0" smtClean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200" b="1" i="1" dirty="0" smtClean="0">
                <a:solidFill>
                  <a:schemeClr val="accent2"/>
                </a:solidFill>
              </a:rPr>
              <a:t>Эти </a:t>
            </a:r>
            <a:r>
              <a:rPr lang="ru-RU" sz="7200" b="1" i="1" dirty="0">
                <a:solidFill>
                  <a:schemeClr val="accent2"/>
                </a:solidFill>
              </a:rPr>
              <a:t>требования заключаются в необходимости ответственного отношения к школе и учёбе, произвольного управления своим поведением, выполнения умственной работы, обеспечивающей сознательное усвоение знаний, установление со взрослыми и сверстниками взаимоотношений, определяемых совместной деятельностью.</a:t>
            </a:r>
            <a:br>
              <a:rPr lang="ru-RU" sz="7200" b="1" i="1" dirty="0">
                <a:solidFill>
                  <a:schemeClr val="accent2"/>
                </a:solidFill>
              </a:rPr>
            </a:br>
            <a:endParaRPr lang="ru-RU" sz="72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22630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Психологический </a:t>
            </a:r>
            <a:r>
              <a:rPr lang="ru-RU" sz="2400" b="1" i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аспект,  включает в себя три </a:t>
            </a:r>
            <a:r>
              <a:rPr lang="ru-RU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компонента:</a:t>
            </a:r>
          </a:p>
          <a:p>
            <a:pPr marL="0" indent="0" algn="ctr">
              <a:buNone/>
            </a:pPr>
            <a:r>
              <a:rPr lang="ru-RU" sz="1800" b="1" i="1" u="sng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ru-RU" sz="1800" b="1" i="1" u="sng" dirty="0">
                <a:solidFill>
                  <a:schemeClr val="accent2">
                    <a:lumMod val="50000"/>
                  </a:schemeClr>
                </a:solidFill>
              </a:rPr>
              <a:t>. Интеллектуальная готовность к школе </a:t>
            </a:r>
            <a:endParaRPr lang="ru-RU" sz="1800" b="1" i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1800" b="1" i="1" u="sng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1800" b="1" i="1" u="sng" dirty="0">
                <a:solidFill>
                  <a:schemeClr val="accent2">
                    <a:lumMod val="50000"/>
                  </a:schemeClr>
                </a:solidFill>
              </a:rPr>
              <a:t>2. Личностная и социальная готовность </a:t>
            </a:r>
            <a:endParaRPr lang="ru-RU" sz="1800" b="1" i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1800" b="1" i="1" u="sng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1800" b="1" i="1" u="sng" dirty="0">
                <a:solidFill>
                  <a:schemeClr val="accent2">
                    <a:lumMod val="50000"/>
                  </a:schemeClr>
                </a:solidFill>
              </a:rPr>
              <a:t>3. Эмоционально-волевая готовность ребенка к </a:t>
            </a:r>
            <a:r>
              <a:rPr lang="ru-RU" sz="1800" b="1" i="1" u="sng" dirty="0" smtClean="0">
                <a:solidFill>
                  <a:schemeClr val="accent2">
                    <a:lumMod val="50000"/>
                  </a:schemeClr>
                </a:solidFill>
              </a:rPr>
              <a:t>школе</a:t>
            </a:r>
          </a:p>
          <a:p>
            <a:pPr marL="0" indent="0" algn="ctr">
              <a:buNone/>
            </a:pP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284984"/>
            <a:ext cx="6048672" cy="31683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89299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Интеллектуальная готовность к школе </a:t>
            </a:r>
            <a:endParaRPr lang="ru-RU" sz="2400" b="1" i="1" u="sng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2000" i="1" dirty="0" smtClean="0">
                <a:solidFill>
                  <a:srgbClr val="7030A0"/>
                </a:solidFill>
              </a:rPr>
              <a:t>Данный </a:t>
            </a:r>
            <a:r>
              <a:rPr lang="ru-RU" sz="2000" i="1" dirty="0">
                <a:solidFill>
                  <a:srgbClr val="7030A0"/>
                </a:solidFill>
              </a:rPr>
              <a:t>аспект означает, что будущий первоклассник должен обладать определенным комплексом знаний и умений, который понадобится для успешного обучения в </a:t>
            </a:r>
            <a:r>
              <a:rPr lang="ru-RU" sz="2000" i="1" dirty="0" smtClean="0">
                <a:solidFill>
                  <a:srgbClr val="7030A0"/>
                </a:solidFill>
              </a:rPr>
              <a:t>школе:</a:t>
            </a:r>
          </a:p>
          <a:p>
            <a:pPr marL="0" indent="0" algn="ctr">
              <a:buNone/>
            </a:pPr>
            <a:endParaRPr lang="ru-RU" sz="2000" b="1" i="1" u="sng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132856"/>
            <a:ext cx="3952875" cy="42484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526048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48680"/>
            <a:ext cx="8183880" cy="4169624"/>
          </a:xfrm>
        </p:spPr>
        <p:txBody>
          <a:bodyPr>
            <a:normAutofit fontScale="25000" lnSpcReduction="20000"/>
          </a:bodyPr>
          <a:lstStyle/>
          <a:p>
            <a:r>
              <a:rPr lang="ru-RU" sz="4800" b="1" i="1" dirty="0">
                <a:solidFill>
                  <a:schemeClr val="bg1"/>
                </a:solidFill>
              </a:rPr>
              <a:t>1) Внимание</a:t>
            </a:r>
            <a:r>
              <a:rPr lang="ru-RU" sz="4800" dirty="0"/>
              <a:t>.</a:t>
            </a:r>
          </a:p>
          <a:p>
            <a:r>
              <a:rPr lang="ru-RU" sz="4800" dirty="0">
                <a:solidFill>
                  <a:srgbClr val="7030A0"/>
                </a:solidFill>
              </a:rPr>
              <a:t>• Заниматься каким-либо делом, не отвлекаясь, в течение двадцати-тридцати минут.</a:t>
            </a:r>
          </a:p>
          <a:p>
            <a:r>
              <a:rPr lang="ru-RU" sz="4800" dirty="0">
                <a:solidFill>
                  <a:srgbClr val="7030A0"/>
                </a:solidFill>
              </a:rPr>
              <a:t>• Находить сходства и отличия между предметами, картинками.</a:t>
            </a:r>
          </a:p>
          <a:p>
            <a:r>
              <a:rPr lang="ru-RU" sz="4800" dirty="0">
                <a:solidFill>
                  <a:srgbClr val="7030A0"/>
                </a:solidFill>
              </a:rPr>
              <a:t>• Уметь выполнять работу по образцу, например, с точностью воспроизводить на своем листе бумаги узор, копировать движения человека и так далее.</a:t>
            </a:r>
          </a:p>
          <a:p>
            <a:r>
              <a:rPr lang="ru-RU" sz="4800" dirty="0">
                <a:solidFill>
                  <a:srgbClr val="7030A0"/>
                </a:solidFill>
              </a:rPr>
              <a:t>• Легко играть в игры на внимательность, где требуется быстрота реакции. Например, называйте живое существо, но перед игрой обсудите правила: если ребенок услышит домашнее животное, то он должен хлопнуть в ладоши, если дикое – постучать ногами, если птица – помахать руками.</a:t>
            </a:r>
          </a:p>
          <a:p>
            <a:r>
              <a:rPr lang="ru-RU" sz="4800" b="1" i="1" dirty="0">
                <a:solidFill>
                  <a:schemeClr val="bg1"/>
                </a:solidFill>
              </a:rPr>
              <a:t>2) Математика</a:t>
            </a:r>
            <a:r>
              <a:rPr lang="ru-RU" sz="4800" dirty="0">
                <a:solidFill>
                  <a:schemeClr val="bg1"/>
                </a:solidFill>
              </a:rPr>
              <a:t>.</a:t>
            </a:r>
          </a:p>
          <a:p>
            <a:r>
              <a:rPr lang="ru-RU" sz="4800" dirty="0">
                <a:solidFill>
                  <a:srgbClr val="7030A0"/>
                </a:solidFill>
              </a:rPr>
              <a:t>• Цифры от 0 до 10.</a:t>
            </a:r>
          </a:p>
          <a:p>
            <a:r>
              <a:rPr lang="ru-RU" sz="4800" dirty="0">
                <a:solidFill>
                  <a:srgbClr val="7030A0"/>
                </a:solidFill>
              </a:rPr>
              <a:t>• Прямой счет от 1 до 10 и обратный счет от 10 до 1.</a:t>
            </a:r>
          </a:p>
          <a:p>
            <a:r>
              <a:rPr lang="ru-RU" sz="4800" dirty="0">
                <a:solidFill>
                  <a:srgbClr val="7030A0"/>
                </a:solidFill>
              </a:rPr>
              <a:t>• Арифметические знаки: « », «-«, «=».</a:t>
            </a:r>
          </a:p>
          <a:p>
            <a:r>
              <a:rPr lang="ru-RU" sz="4800" dirty="0">
                <a:solidFill>
                  <a:srgbClr val="7030A0"/>
                </a:solidFill>
              </a:rPr>
              <a:t>• Деление круга, квадрата напополам, четыре части.</a:t>
            </a:r>
          </a:p>
          <a:p>
            <a:r>
              <a:rPr lang="ru-RU" sz="4800" dirty="0">
                <a:solidFill>
                  <a:srgbClr val="7030A0"/>
                </a:solidFill>
              </a:rPr>
              <a:t>• Ориентирование в пространстве и на листе бумаги: «справа, слева, вверху, внизу, над, под, за  и т. п.</a:t>
            </a:r>
          </a:p>
          <a:p>
            <a:r>
              <a:rPr lang="ru-RU" sz="4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Память.</a:t>
            </a:r>
          </a:p>
          <a:p>
            <a:r>
              <a:rPr lang="ru-RU" sz="4800" dirty="0">
                <a:solidFill>
                  <a:srgbClr val="7030A0"/>
                </a:solidFill>
              </a:rPr>
              <a:t>• Запоминание 10-12 картинок.</a:t>
            </a:r>
          </a:p>
          <a:p>
            <a:r>
              <a:rPr lang="ru-RU" sz="4800" dirty="0">
                <a:solidFill>
                  <a:srgbClr val="7030A0"/>
                </a:solidFill>
              </a:rPr>
              <a:t>• Рассказывание по памяти стишков, скороговорок, пословиц, сказок и т.п.</a:t>
            </a:r>
          </a:p>
          <a:p>
            <a:r>
              <a:rPr lang="ru-RU" sz="4800" dirty="0">
                <a:solidFill>
                  <a:srgbClr val="7030A0"/>
                </a:solidFill>
              </a:rPr>
              <a:t>• Пересказ  текста из 4-5 предложений.</a:t>
            </a:r>
          </a:p>
          <a:p>
            <a:r>
              <a:rPr lang="ru-RU" sz="4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Мышление.</a:t>
            </a:r>
          </a:p>
          <a:p>
            <a:r>
              <a:rPr lang="ru-RU" sz="4800" dirty="0">
                <a:solidFill>
                  <a:srgbClr val="7030A0"/>
                </a:solidFill>
              </a:rPr>
              <a:t>• Заканчивать предложение, например, «Река широкая, а ручей…», «Суп горячий, а компот…» и т. п.</a:t>
            </a:r>
          </a:p>
          <a:p>
            <a:r>
              <a:rPr lang="ru-RU" sz="4800" dirty="0">
                <a:solidFill>
                  <a:srgbClr val="7030A0"/>
                </a:solidFill>
              </a:rPr>
              <a:t>• Находить лишнее слово из группы слов, например, «стол, стул, кровать, сапоги, кресло», «лиса, медведь, волк, собака, заяц» и т. д.</a:t>
            </a:r>
          </a:p>
          <a:p>
            <a:r>
              <a:rPr lang="ru-RU" sz="4800" dirty="0">
                <a:solidFill>
                  <a:srgbClr val="7030A0"/>
                </a:solidFill>
              </a:rPr>
              <a:t>• Определять последовательность событий, чтобы сначала, а что – потом.</a:t>
            </a:r>
          </a:p>
          <a:p>
            <a:r>
              <a:rPr lang="ru-RU" sz="4800" dirty="0">
                <a:solidFill>
                  <a:srgbClr val="7030A0"/>
                </a:solidFill>
              </a:rPr>
              <a:t> </a:t>
            </a:r>
            <a:r>
              <a:rPr lang="ru-RU" sz="4800" dirty="0" smtClean="0">
                <a:solidFill>
                  <a:srgbClr val="7030A0"/>
                </a:solidFill>
              </a:rPr>
              <a:t>Ребёнок должен </a:t>
            </a:r>
            <a:r>
              <a:rPr lang="ru-RU" sz="4800" dirty="0">
                <a:solidFill>
                  <a:srgbClr val="7030A0"/>
                </a:solidFill>
              </a:rPr>
              <a:t>ориентироваться в пространстве, то есть знать, как пройти в школу и обратно, до магазина и так далее;</a:t>
            </a:r>
          </a:p>
          <a:p>
            <a:endParaRPr lang="ru-RU" sz="4800" dirty="0" smtClean="0">
              <a:solidFill>
                <a:srgbClr val="7030A0"/>
              </a:solidFill>
            </a:endParaRPr>
          </a:p>
          <a:p>
            <a:r>
              <a:rPr lang="ru-RU" sz="4800" dirty="0" smtClean="0">
                <a:solidFill>
                  <a:srgbClr val="7030A0"/>
                </a:solidFill>
              </a:rPr>
              <a:t> Ребенок </a:t>
            </a:r>
            <a:r>
              <a:rPr lang="ru-RU" sz="4800" dirty="0">
                <a:solidFill>
                  <a:srgbClr val="7030A0"/>
                </a:solidFill>
              </a:rPr>
              <a:t>должен стремиться к получению новых знаний, то есть он должен быть любознателен;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55885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400" b="1" i="1" u="sng" dirty="0">
                <a:solidFill>
                  <a:schemeClr val="accent2"/>
                </a:solidFill>
              </a:rPr>
              <a:t>Личностная и социальная готовность подразумевает следующее</a:t>
            </a:r>
            <a:r>
              <a:rPr lang="ru-RU" sz="2400" b="1" i="1" u="sng" dirty="0" smtClean="0">
                <a:solidFill>
                  <a:schemeClr val="accent2"/>
                </a:solidFill>
              </a:rPr>
              <a:t>:</a:t>
            </a:r>
          </a:p>
          <a:p>
            <a:r>
              <a:rPr lang="ru-RU" sz="1800" dirty="0">
                <a:solidFill>
                  <a:srgbClr val="7030A0"/>
                </a:solidFill>
              </a:rPr>
              <a:t>- ребенок должен быть коммуникабельным, то есть уметь общаться со сверстниками и взрослыми; </a:t>
            </a:r>
            <a:endParaRPr lang="ru-RU" sz="1800" dirty="0" smtClean="0">
              <a:solidFill>
                <a:srgbClr val="7030A0"/>
              </a:solidFill>
            </a:endParaRPr>
          </a:p>
          <a:p>
            <a:r>
              <a:rPr lang="ru-RU" sz="1800" dirty="0" smtClean="0">
                <a:solidFill>
                  <a:srgbClr val="7030A0"/>
                </a:solidFill>
              </a:rPr>
              <a:t>в </a:t>
            </a:r>
            <a:r>
              <a:rPr lang="ru-RU" sz="1800" dirty="0">
                <a:solidFill>
                  <a:srgbClr val="7030A0"/>
                </a:solidFill>
              </a:rPr>
              <a:t>общении не должно проявляться агрессии, а при ссоре с другим ребенком должен уметь оценивать и искать выход из проблемной ситуации; </a:t>
            </a:r>
            <a:endParaRPr lang="ru-RU" sz="1800" dirty="0" smtClean="0">
              <a:solidFill>
                <a:srgbClr val="7030A0"/>
              </a:solidFill>
            </a:endParaRPr>
          </a:p>
          <a:p>
            <a:r>
              <a:rPr lang="ru-RU" sz="1800" dirty="0" smtClean="0">
                <a:solidFill>
                  <a:srgbClr val="7030A0"/>
                </a:solidFill>
              </a:rPr>
              <a:t>ребенок </a:t>
            </a:r>
            <a:r>
              <a:rPr lang="ru-RU" sz="1800" dirty="0">
                <a:solidFill>
                  <a:srgbClr val="7030A0"/>
                </a:solidFill>
              </a:rPr>
              <a:t>должен понимать и признавать авторитет взрослых;</a:t>
            </a:r>
          </a:p>
          <a:p>
            <a:endParaRPr lang="ru-RU" sz="1800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284984"/>
            <a:ext cx="3912841" cy="27282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594286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i="1" dirty="0">
                <a:solidFill>
                  <a:srgbClr val="7030A0"/>
                </a:solidFill>
              </a:rPr>
              <a:t>- 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толерантность</a:t>
            </a:r>
            <a:r>
              <a:rPr lang="ru-RU" sz="2000" i="1" dirty="0">
                <a:solidFill>
                  <a:srgbClr val="7030A0"/>
                </a:solidFill>
              </a:rPr>
              <a:t>; это означает, что ребенок должен адекватно реагировать на конструктивные замечания взрослых и сверстников;</a:t>
            </a:r>
          </a:p>
          <a:p>
            <a:r>
              <a:rPr lang="ru-RU" sz="2000" i="1" dirty="0">
                <a:solidFill>
                  <a:srgbClr val="7030A0"/>
                </a:solidFill>
              </a:rPr>
              <a:t>- 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нравственное развитие</a:t>
            </a:r>
            <a:r>
              <a:rPr lang="ru-RU" sz="2000" i="1" dirty="0">
                <a:solidFill>
                  <a:srgbClr val="7030A0"/>
                </a:solidFill>
              </a:rPr>
              <a:t>, ребенок должен понимать, что хорошо, а что – плохо;</a:t>
            </a:r>
          </a:p>
          <a:p>
            <a:r>
              <a:rPr lang="ru-RU" sz="2000" i="1" dirty="0">
                <a:solidFill>
                  <a:srgbClr val="7030A0"/>
                </a:solidFill>
              </a:rPr>
              <a:t>-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ребенок должен принимать поставленную педагогом задачу</a:t>
            </a:r>
            <a:r>
              <a:rPr lang="ru-RU" sz="2000" i="1" dirty="0">
                <a:solidFill>
                  <a:srgbClr val="7030A0"/>
                </a:solidFill>
              </a:rPr>
              <a:t>, внимательно выслушивая, уточняя неясные моменты, а после выполнения он должен адекватно оценивать свою работу, признавать свои ошибки, если таковые имеются.</a:t>
            </a:r>
          </a:p>
          <a:p>
            <a:endParaRPr lang="ru-RU" sz="2000" i="1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541794"/>
            <a:ext cx="3971992" cy="28790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320618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i="1" u="sng" dirty="0">
                <a:solidFill>
                  <a:schemeClr val="accent2"/>
                </a:solidFill>
              </a:rPr>
              <a:t>Эмоционально-волевая готовность </a:t>
            </a:r>
            <a:endParaRPr lang="ru-RU" b="1" i="1" u="sng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ru-RU" b="1" i="1" u="sng" dirty="0" smtClean="0">
                <a:solidFill>
                  <a:schemeClr val="accent2"/>
                </a:solidFill>
              </a:rPr>
              <a:t>ребенка </a:t>
            </a:r>
            <a:r>
              <a:rPr lang="ru-RU" b="1" i="1" u="sng" dirty="0">
                <a:solidFill>
                  <a:schemeClr val="accent2"/>
                </a:solidFill>
              </a:rPr>
              <a:t>к школе предполагает</a:t>
            </a:r>
            <a:r>
              <a:rPr lang="ru-RU" b="1" i="1" u="sng" dirty="0" smtClean="0">
                <a:solidFill>
                  <a:schemeClr val="accent2"/>
                </a:solidFill>
              </a:rPr>
              <a:t>:</a:t>
            </a:r>
          </a:p>
          <a:p>
            <a:endParaRPr lang="ru-RU" sz="2200" i="1" dirty="0" smtClean="0"/>
          </a:p>
          <a:p>
            <a:r>
              <a:rPr lang="ru-RU" sz="2200" i="1" dirty="0" smtClean="0">
                <a:solidFill>
                  <a:srgbClr val="7030A0"/>
                </a:solidFill>
              </a:rPr>
              <a:t>- </a:t>
            </a:r>
            <a:r>
              <a:rPr lang="ru-RU" sz="2200" i="1" dirty="0">
                <a:solidFill>
                  <a:srgbClr val="7030A0"/>
                </a:solidFill>
              </a:rPr>
              <a:t>понимание ребенком, почему он идет в школу, важность обучения;</a:t>
            </a:r>
          </a:p>
          <a:p>
            <a:endParaRPr lang="ru-RU" sz="2200" i="1" dirty="0" smtClean="0">
              <a:solidFill>
                <a:srgbClr val="7030A0"/>
              </a:solidFill>
            </a:endParaRPr>
          </a:p>
          <a:p>
            <a:r>
              <a:rPr lang="ru-RU" sz="2200" i="1" dirty="0" smtClean="0">
                <a:solidFill>
                  <a:srgbClr val="7030A0"/>
                </a:solidFill>
              </a:rPr>
              <a:t>- </a:t>
            </a:r>
            <a:r>
              <a:rPr lang="ru-RU" sz="2200" i="1" dirty="0">
                <a:solidFill>
                  <a:srgbClr val="7030A0"/>
                </a:solidFill>
              </a:rPr>
              <a:t>наличие интереса к учению и получению новых знаний;</a:t>
            </a:r>
          </a:p>
          <a:p>
            <a:endParaRPr lang="ru-RU" sz="2200" i="1" dirty="0" smtClean="0">
              <a:solidFill>
                <a:srgbClr val="7030A0"/>
              </a:solidFill>
            </a:endParaRPr>
          </a:p>
          <a:p>
            <a:r>
              <a:rPr lang="ru-RU" sz="2200" i="1" dirty="0" smtClean="0">
                <a:solidFill>
                  <a:srgbClr val="7030A0"/>
                </a:solidFill>
              </a:rPr>
              <a:t>- </a:t>
            </a:r>
            <a:r>
              <a:rPr lang="ru-RU" sz="2200" i="1" dirty="0">
                <a:solidFill>
                  <a:srgbClr val="7030A0"/>
                </a:solidFill>
              </a:rPr>
              <a:t>способность ребенка выполнять задание, которое ему не совсем по душе, но этого требует учебная программа;</a:t>
            </a:r>
          </a:p>
          <a:p>
            <a:endParaRPr lang="ru-RU" sz="2200" i="1" dirty="0" smtClean="0">
              <a:solidFill>
                <a:srgbClr val="7030A0"/>
              </a:solidFill>
            </a:endParaRPr>
          </a:p>
          <a:p>
            <a:r>
              <a:rPr lang="ru-RU" sz="2200" i="1" dirty="0" smtClean="0">
                <a:solidFill>
                  <a:srgbClr val="7030A0"/>
                </a:solidFill>
              </a:rPr>
              <a:t>- </a:t>
            </a:r>
            <a:r>
              <a:rPr lang="ru-RU" sz="2200" i="1" dirty="0">
                <a:solidFill>
                  <a:srgbClr val="7030A0"/>
                </a:solidFill>
              </a:rPr>
              <a:t>усидчивость – способность в течение определенного времени внимательно слушать взрослого и выполнять задания, не отвлекаясь на посторонние предметы и дела.</a:t>
            </a:r>
          </a:p>
          <a:p>
            <a:endParaRPr lang="ru-RU" sz="22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08834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</a:rPr>
              <a:t>Необходимым условием для успешного обучения является</a:t>
            </a:r>
            <a:r>
              <a:rPr lang="ru-RU" sz="2000" b="1" i="1" u="sng" dirty="0" smtClean="0">
                <a:solidFill>
                  <a:srgbClr val="7030A0"/>
                </a:solidFill>
              </a:rPr>
              <a:t> </a:t>
            </a:r>
            <a:r>
              <a:rPr lang="ru-RU" sz="2000" b="1" i="1" u="sng" dirty="0">
                <a:solidFill>
                  <a:schemeClr val="accent2"/>
                </a:solidFill>
              </a:rPr>
              <a:t>м</a:t>
            </a:r>
            <a:r>
              <a:rPr lang="ru-RU" sz="2000" b="1" i="1" u="sng" dirty="0" smtClean="0">
                <a:solidFill>
                  <a:schemeClr val="accent2"/>
                </a:solidFill>
              </a:rPr>
              <a:t>отивационная </a:t>
            </a:r>
            <a:r>
              <a:rPr lang="ru-RU" sz="2000" b="1" i="1" u="sng" dirty="0">
                <a:solidFill>
                  <a:schemeClr val="accent2"/>
                </a:solidFill>
              </a:rPr>
              <a:t>готовность к школьному </a:t>
            </a:r>
            <a:r>
              <a:rPr lang="ru-RU" sz="2000" b="1" i="1" u="sng" dirty="0" smtClean="0">
                <a:solidFill>
                  <a:schemeClr val="accent2"/>
                </a:solidFill>
              </a:rPr>
              <a:t>обучению-</a:t>
            </a:r>
            <a:r>
              <a:rPr lang="ru-RU" sz="2000" b="1" i="1" u="sng" dirty="0">
                <a:solidFill>
                  <a:srgbClr val="7030A0"/>
                </a:solidFill>
              </a:rPr>
              <a:t>это наличие у детей </a:t>
            </a:r>
            <a:r>
              <a:rPr lang="ru-RU" sz="2000" b="1" i="1" u="sng" dirty="0" smtClean="0">
                <a:solidFill>
                  <a:srgbClr val="7030A0"/>
                </a:solidFill>
              </a:rPr>
              <a:t>жела­ния учиться</a:t>
            </a:r>
          </a:p>
          <a:p>
            <a:endParaRPr lang="ru-RU" sz="2000" i="1" u="sng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122" y="1700808"/>
            <a:ext cx="6159500" cy="41021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435204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119</TotalTime>
  <Words>547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ПСИХОЛОГИЧЕСКАЯ  ГОТОВНОСТЬ ДЕТЕЙ  К  ШКОЛЬНОМУ  ОБУЧЕНИЮ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 ГОТОВНОСТЬ ДЕТЕЙ  К  ШКОЛЬНОМУ  ОБУЧЕНИЮ</dc:title>
  <dc:creator>Оксана</dc:creator>
  <cp:lastModifiedBy>WIN7XP</cp:lastModifiedBy>
  <cp:revision>14</cp:revision>
  <dcterms:created xsi:type="dcterms:W3CDTF">2015-03-24T15:03:50Z</dcterms:created>
  <dcterms:modified xsi:type="dcterms:W3CDTF">2019-12-26T06:35:15Z</dcterms:modified>
</cp:coreProperties>
</file>